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sldIdLst>
    <p:sldId id="256" r:id="rId2"/>
    <p:sldId id="376" r:id="rId3"/>
    <p:sldId id="372" r:id="rId4"/>
    <p:sldId id="268" r:id="rId5"/>
    <p:sldId id="375" r:id="rId6"/>
    <p:sldId id="364" r:id="rId7"/>
    <p:sldId id="365" r:id="rId8"/>
    <p:sldId id="374" r:id="rId9"/>
    <p:sldId id="390" r:id="rId10"/>
    <p:sldId id="287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600000"/>
    <a:srgbClr val="FFFFFF"/>
    <a:srgbClr val="FF9933"/>
    <a:srgbClr val="9EFF29"/>
    <a:srgbClr val="003635"/>
    <a:srgbClr val="5DD5FF"/>
    <a:srgbClr val="00217E"/>
    <a:srgbClr val="FF8225"/>
    <a:srgbClr val="FF25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94660"/>
  </p:normalViewPr>
  <p:slideViewPr>
    <p:cSldViewPr snapToGrid="0">
      <p:cViewPr varScale="1">
        <p:scale>
          <a:sx n="90" d="100"/>
          <a:sy n="90" d="100"/>
        </p:scale>
        <p:origin x="822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77533" y="907027"/>
            <a:ext cx="7801893" cy="157807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600000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3897" y="2864876"/>
            <a:ext cx="7766107" cy="678426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816" y="143222"/>
            <a:ext cx="8259098" cy="763526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445" y="1179871"/>
            <a:ext cx="8244349" cy="3569110"/>
          </a:xfrm>
        </p:spPr>
        <p:txBody>
          <a:bodyPr/>
          <a:lstStyle>
            <a:lvl1pPr algn="l">
              <a:defRPr sz="2800">
                <a:solidFill>
                  <a:srgbClr val="600000"/>
                </a:solidFill>
              </a:defRPr>
            </a:lvl1pPr>
            <a:lvl2pPr algn="l">
              <a:defRPr>
                <a:solidFill>
                  <a:srgbClr val="600000"/>
                </a:solidFill>
              </a:defRPr>
            </a:lvl2pPr>
            <a:lvl3pPr algn="l">
              <a:defRPr>
                <a:solidFill>
                  <a:srgbClr val="600000"/>
                </a:solidFill>
              </a:defRPr>
            </a:lvl3pPr>
            <a:lvl4pPr algn="l">
              <a:defRPr>
                <a:solidFill>
                  <a:srgbClr val="600000"/>
                </a:solidFill>
              </a:defRPr>
            </a:lvl4pPr>
            <a:lvl5pPr algn="l">
              <a:defRPr>
                <a:solidFill>
                  <a:srgbClr val="60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0363" y="436033"/>
            <a:ext cx="6555934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8013" y="1209366"/>
            <a:ext cx="6526162" cy="3508626"/>
          </a:xfrm>
        </p:spPr>
        <p:txBody>
          <a:bodyPr/>
          <a:lstStyle>
            <a:lvl1pPr>
              <a:defRPr sz="2800">
                <a:solidFill>
                  <a:srgbClr val="600000"/>
                </a:solidFill>
              </a:defRPr>
            </a:lvl1pPr>
            <a:lvl2pPr>
              <a:defRPr>
                <a:solidFill>
                  <a:srgbClr val="600000"/>
                </a:solidFill>
              </a:defRPr>
            </a:lvl2pPr>
            <a:lvl3pPr>
              <a:defRPr>
                <a:solidFill>
                  <a:srgbClr val="600000"/>
                </a:solidFill>
              </a:defRPr>
            </a:lvl3pPr>
            <a:lvl4pPr>
              <a:defRPr>
                <a:solidFill>
                  <a:srgbClr val="600000"/>
                </a:solidFill>
              </a:defRPr>
            </a:lvl4pPr>
            <a:lvl5pPr>
              <a:defRPr>
                <a:solidFill>
                  <a:srgbClr val="60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693" y="161029"/>
            <a:ext cx="8093365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508032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6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1980429"/>
            <a:ext cx="4040188" cy="2276294"/>
          </a:xfrm>
        </p:spPr>
        <p:txBody>
          <a:bodyPr/>
          <a:lstStyle>
            <a:lvl1pPr algn="ctr">
              <a:defRPr sz="2400">
                <a:solidFill>
                  <a:srgbClr val="600000"/>
                </a:solidFill>
              </a:defRPr>
            </a:lvl1pPr>
            <a:lvl2pPr algn="ctr">
              <a:defRPr sz="2000">
                <a:solidFill>
                  <a:srgbClr val="600000"/>
                </a:solidFill>
              </a:defRPr>
            </a:lvl2pPr>
            <a:lvl3pPr algn="ctr">
              <a:defRPr sz="1800">
                <a:solidFill>
                  <a:srgbClr val="600000"/>
                </a:solidFill>
              </a:defRPr>
            </a:lvl3pPr>
            <a:lvl4pPr algn="ctr">
              <a:defRPr sz="1600">
                <a:solidFill>
                  <a:srgbClr val="600000"/>
                </a:solidFill>
              </a:defRPr>
            </a:lvl4pPr>
            <a:lvl5pPr algn="ctr">
              <a:defRPr sz="1600">
                <a:solidFill>
                  <a:srgbClr val="6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08032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6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980429"/>
            <a:ext cx="4041775" cy="2276294"/>
          </a:xfrm>
        </p:spPr>
        <p:txBody>
          <a:bodyPr/>
          <a:lstStyle>
            <a:lvl1pPr algn="ctr">
              <a:defRPr sz="2400">
                <a:solidFill>
                  <a:srgbClr val="600000"/>
                </a:solidFill>
              </a:defRPr>
            </a:lvl1pPr>
            <a:lvl2pPr algn="ctr">
              <a:defRPr sz="2000">
                <a:solidFill>
                  <a:srgbClr val="600000"/>
                </a:solidFill>
              </a:defRPr>
            </a:lvl2pPr>
            <a:lvl3pPr algn="ctr">
              <a:defRPr sz="1800">
                <a:solidFill>
                  <a:srgbClr val="600000"/>
                </a:solidFill>
              </a:defRPr>
            </a:lvl3pPr>
            <a:lvl4pPr algn="ctr">
              <a:defRPr sz="1600">
                <a:solidFill>
                  <a:srgbClr val="600000"/>
                </a:solidFill>
              </a:defRPr>
            </a:lvl4pPr>
            <a:lvl5pPr algn="ctr">
              <a:defRPr sz="1600">
                <a:solidFill>
                  <a:srgbClr val="6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32027" y="136430"/>
            <a:ext cx="5261229" cy="2266527"/>
          </a:xfrm>
        </p:spPr>
        <p:txBody>
          <a:bodyPr>
            <a:normAutofit/>
          </a:bodyPr>
          <a:lstStyle/>
          <a:p>
            <a:r>
              <a:rPr lang="fa-IR" dirty="0"/>
              <a:t>جلسه آموزشی پیرامون نحوه محاسبه صورتحساب برق صنایع از اردیبهشت ماه 1403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5499" y="3338073"/>
            <a:ext cx="4219237" cy="730043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fa-IR" dirty="0"/>
              <a:t>معاونت فروش و خدمات مشترکین </a:t>
            </a:r>
          </a:p>
          <a:p>
            <a:pPr algn="ctr"/>
            <a:r>
              <a:rPr lang="fa-IR" dirty="0"/>
              <a:t> پاییز 1403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95537" y="2432807"/>
            <a:ext cx="2977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800" dirty="0">
                <a:solidFill>
                  <a:srgbClr val="C00000"/>
                </a:solidFill>
                <a:cs typeface="+mj-cs"/>
              </a:rPr>
              <a:t>با تشکر از همراهی شما</a:t>
            </a:r>
            <a:endParaRPr lang="en-US" sz="2800" dirty="0">
              <a:solidFill>
                <a:srgbClr val="C0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9055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58892-F39A-41B6-916B-25227132D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800" dirty="0"/>
              <a:t>تعرفه های صنعتی در سال 1402</a:t>
            </a:r>
            <a:endParaRPr lang="en-US" sz="2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DA84903-7C65-4E85-A0EB-518A8E6650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545" y="1179512"/>
            <a:ext cx="7666074" cy="3963987"/>
          </a:xfrm>
        </p:spPr>
      </p:pic>
    </p:spTree>
    <p:extLst>
      <p:ext uri="{BB962C8B-B14F-4D97-AF65-F5344CB8AC3E}">
        <p14:creationId xmlns:p14="http://schemas.microsoft.com/office/powerpoint/2010/main" val="725676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666FB317-5512-4651-A54D-C340E8178998}"/>
              </a:ext>
            </a:extLst>
          </p:cNvPr>
          <p:cNvSpPr txBox="1">
            <a:spLocks/>
          </p:cNvSpPr>
          <p:nvPr/>
        </p:nvSpPr>
        <p:spPr>
          <a:xfrm>
            <a:off x="599745" y="161030"/>
            <a:ext cx="8093365" cy="65767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2400" dirty="0">
                <a:solidFill>
                  <a:schemeClr val="bg1"/>
                </a:solidFill>
              </a:rPr>
              <a:t>نرخ تعرفه صنعتی در سال 1403</a:t>
            </a:r>
          </a:p>
          <a:p>
            <a:pPr algn="r" rtl="1"/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6934DC-B5CF-4352-A65D-02781C69B6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203" y="1086292"/>
            <a:ext cx="5886450" cy="403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318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2663EACA-D88D-47CE-8FFB-DAB0790639A4}"/>
              </a:ext>
            </a:extLst>
          </p:cNvPr>
          <p:cNvSpPr txBox="1">
            <a:spLocks/>
          </p:cNvSpPr>
          <p:nvPr/>
        </p:nvSpPr>
        <p:spPr>
          <a:xfrm>
            <a:off x="532693" y="235458"/>
            <a:ext cx="8093365" cy="65767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2400" dirty="0">
                <a:solidFill>
                  <a:schemeClr val="bg1"/>
                </a:solidFill>
              </a:rPr>
              <a:t>عمده تغییرات ایجاد شده در تعرفه صنعتی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4E6B56-621B-4BC3-81C3-FD21FCC4FE37}"/>
              </a:ext>
            </a:extLst>
          </p:cNvPr>
          <p:cNvSpPr txBox="1"/>
          <p:nvPr/>
        </p:nvSpPr>
        <p:spPr>
          <a:xfrm>
            <a:off x="358249" y="937669"/>
            <a:ext cx="8442251" cy="4205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500" dirty="0"/>
              <a:t>تغییر هزینه تامین برق به 7542 ریال و متوسط نرخ قراردادهای تبدیل انرژی (</a:t>
            </a:r>
            <a:r>
              <a:rPr lang="en-US" sz="1500" dirty="0"/>
              <a:t>ECA</a:t>
            </a:r>
            <a:r>
              <a:rPr lang="fa-IR" sz="1500" dirty="0"/>
              <a:t>) به 7243 ریال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500" dirty="0"/>
              <a:t>افزایش مبلغ آبونمان مشترکان با قدرت 30 کیلووات و بیشتر129769 و مشترکان زیر 30 کیلووات به 14419 ریال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500" dirty="0"/>
              <a:t>اضافه شدن گواهی صرفه جویی انرژی توسط مشترک ، در صورت خرید گواهی بیشتر از مصرف مازاد انرژی به صورتحساب بعدی انتقال پیدا می کند.</a:t>
            </a:r>
            <a:endParaRPr lang="fa-IR" sz="1500" dirty="0">
              <a:cs typeface="+mj-cs"/>
            </a:endParaRPr>
          </a:p>
          <a:p>
            <a:pPr marL="285750" indent="-28575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500" dirty="0">
                <a:cs typeface="+mj-cs"/>
              </a:rPr>
              <a:t>اضافه شدن آیتم مابه التفاوت اجرای مقررات برای مشترکان با </a:t>
            </a:r>
            <a:r>
              <a:rPr lang="fa-IR" sz="1500">
                <a:cs typeface="+mj-cs"/>
              </a:rPr>
              <a:t>قدرت قراردادی بیش از </a:t>
            </a:r>
            <a:r>
              <a:rPr lang="fa-IR" sz="1500" dirty="0">
                <a:cs typeface="+mj-cs"/>
              </a:rPr>
              <a:t>30 کیلووات تا 1 مگاوات ، در صورت خرید برق و داشتن تعرفه بیشتر از متوسط نرخ بازار</a:t>
            </a:r>
          </a:p>
          <a:p>
            <a:pPr marL="285750" indent="-28575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500" dirty="0">
                <a:cs typeface="+mj-cs"/>
              </a:rPr>
              <a:t>اضافه شدن معافیت های مربوط به آیتم مابه التفاوت اجرای مقررات به شرح زیر:</a:t>
            </a:r>
          </a:p>
          <a:p>
            <a:pPr marL="742950" lvl="1" indent="-28575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500" dirty="0">
                <a:cs typeface="+mj-cs"/>
              </a:rPr>
              <a:t>درصورت احداث نیروگاه توسط مشترک تا سقف انرژی تامین شده از نیروگاه از پرداخت معاف است.</a:t>
            </a:r>
          </a:p>
          <a:p>
            <a:pPr marL="742950" lvl="1" indent="-28575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500" dirty="0">
                <a:cs typeface="+mj-cs"/>
              </a:rPr>
              <a:t>درصورت خرید مشترکین صنعتی از مشترکی که نیروگاه احداث کرده ، آن مشترک از پرداخت مابه التفاوت اجرای مقررات تا سقف متوسط نرخ تعرفه صنایع از ابتدای اردبهشت ماه به بعد معادل 7243 ریال به ازای هر کیلووات ساعت معاف می باشد.</a:t>
            </a:r>
          </a:p>
          <a:p>
            <a:pPr marL="742950" lvl="1" indent="-28575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500" dirty="0">
                <a:cs typeface="+mj-cs"/>
              </a:rPr>
              <a:t>در صورت خرید برق سبز و یا گواهی صرفه جویی ، به میزان خرید ازپرداخت مابه التفاوت اجرای مقررات معاف هستند.</a:t>
            </a:r>
          </a:p>
        </p:txBody>
      </p:sp>
    </p:spTree>
    <p:extLst>
      <p:ext uri="{BB962C8B-B14F-4D97-AF65-F5344CB8AC3E}">
        <p14:creationId xmlns:p14="http://schemas.microsoft.com/office/powerpoint/2010/main" val="3109904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2663EACA-D88D-47CE-8FFB-DAB0790639A4}"/>
              </a:ext>
            </a:extLst>
          </p:cNvPr>
          <p:cNvSpPr txBox="1">
            <a:spLocks/>
          </p:cNvSpPr>
          <p:nvPr/>
        </p:nvSpPr>
        <p:spPr>
          <a:xfrm>
            <a:off x="532693" y="235458"/>
            <a:ext cx="8093365" cy="65767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2400" dirty="0">
                <a:solidFill>
                  <a:schemeClr val="bg1"/>
                </a:solidFill>
              </a:rPr>
              <a:t>عمده تغییرات ایجاد شده در تعرفه صنعتی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4E6B56-621B-4BC3-81C3-FD21FCC4FE37}"/>
              </a:ext>
            </a:extLst>
          </p:cNvPr>
          <p:cNvSpPr txBox="1"/>
          <p:nvPr/>
        </p:nvSpPr>
        <p:spPr>
          <a:xfrm>
            <a:off x="350874" y="893136"/>
            <a:ext cx="8442251" cy="4197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تغییر در محاسبه تجاوز از قدرت از ابتدای مهر ماه برای مشترکان با قدرت 250 کیلووات و بیشتربرمبنای حداکثر قیمت تابلوی دوم بورس (تابلوی سبز) و با ضریب 1.3 و دریافت آیتم تجاوز از قدرت برای مشترکان 30 کیلوواتی</a:t>
            </a:r>
          </a:p>
          <a:p>
            <a:pPr marL="342900" indent="-3429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اضافه شدن مشترکین با قدرت 30 کیلووات به مشترکین مشمول بهای راکتیو</a:t>
            </a:r>
          </a:p>
          <a:p>
            <a:pPr marL="342900" indent="-3429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تغییر ضریب محاسبه بهای راکتیو از 3 به 6 از مهرماه 1403</a:t>
            </a:r>
          </a:p>
          <a:p>
            <a:pPr marL="342900" indent="-3429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dirty="0"/>
              <a:t>تغییر ضریب مورد استفاده بهای انرژی از مهر ماه از 1.2 به 1.3 قیمت بازار عمده فروشی</a:t>
            </a:r>
          </a:p>
          <a:p>
            <a:pPr marL="342900" indent="-3429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dirty="0"/>
              <a:t>تغییر در نحوه محاسبه ساعات خرید از شبکه از ساعات تعریف شده درشرکت توزیع به ساعات تعریف شده در مدیریت شبکه از مهرماه </a:t>
            </a:r>
          </a:p>
          <a:p>
            <a:pPr marL="342900" indent="-3429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dirty="0"/>
              <a:t>اضافه شدن آیتم بستانکاری خرید خارج بازار درصورتحساب ناشی از خرید مازاد مشترک بر اساس 75 درصد متوسط قیمت برق در تابلوی اول بورس برای مشترکان بالای 1 مگاوات</a:t>
            </a:r>
            <a:endParaRPr lang="fa-I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164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5D89D9E6-B249-42FC-9E87-40E6E7F922F8}"/>
              </a:ext>
            </a:extLst>
          </p:cNvPr>
          <p:cNvSpPr txBox="1">
            <a:spLocks/>
          </p:cNvSpPr>
          <p:nvPr/>
        </p:nvSpPr>
        <p:spPr>
          <a:xfrm>
            <a:off x="532693" y="235458"/>
            <a:ext cx="8093365" cy="65767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2400" dirty="0">
                <a:solidFill>
                  <a:schemeClr val="bg1"/>
                </a:solidFill>
              </a:rPr>
              <a:t>عمده تغییرات ایجاد شده در تعرفه صنعتی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24D12E9B-07F8-44B8-BAD3-E59CD9C7EB4C}"/>
              </a:ext>
            </a:extLst>
          </p:cNvPr>
          <p:cNvSpPr txBox="1">
            <a:spLocks/>
          </p:cNvSpPr>
          <p:nvPr/>
        </p:nvSpPr>
        <p:spPr>
          <a:xfrm>
            <a:off x="738256" y="1312890"/>
            <a:ext cx="8093365" cy="359515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تغییر در نحوه محاسبه بهای راکتیو به شرح زیر :</a:t>
            </a:r>
          </a:p>
          <a:p>
            <a:pPr marL="800100" lvl="1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در مشترکان با قدرت مصرفی بالای 1 مگاوات مجموع بهای انرژی به اندازه 98 درصد انرژی بدون احتساب خرید مشترک با قیمت حداکثر قیمت بازار عمده فروشی (از ابتدای اردیبهشت ماه با ضریب 1.2 و از ابتدای مهر ماه ضریب 1.3) و 2 درصد انرژی بدون خرید با قیمت نرخ تجدید پذیر و 98 درصد مابه التفاوت اجرای مقررات بدون لحاظ معافیت ها و آبونمان و تجاوز از قدرت </a:t>
            </a:r>
          </a:p>
          <a:p>
            <a:pPr marL="800100" lvl="1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dirty="0">
                <a:latin typeface="Times New Roman" panose="02020603050405020304" pitchFamily="18" charset="0"/>
                <a:cs typeface="Times New Roman" panose="02020603050405020304" pitchFamily="18" charset="0"/>
              </a:rPr>
              <a:t>در مشترکان با قدرت مصرفی کوچکتر یا مساوی 1 مگاوات مجموع بهای انرژی بدون احتساب خرید مشترک با قیمت حداکثر قیمت بازار عمده فروشی (از ابتدای اردیبهشت ماه با ضریب 1.2 و از ابتدای مهر ماه ضریب 1.3) و مابه التفاوت اجرای مقررات بدون لحاظ معافیت ها و آبونمان و تجاوز از قدرت </a:t>
            </a:r>
          </a:p>
          <a:p>
            <a:pPr lvl="1" algn="r" rtl="1">
              <a:lnSpc>
                <a:spcPct val="150000"/>
              </a:lnSpc>
            </a:pPr>
            <a:endParaRPr lang="fa-I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710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6A127989-D7FE-4100-BCFB-FA7ACD6E686D}"/>
              </a:ext>
            </a:extLst>
          </p:cNvPr>
          <p:cNvSpPr txBox="1">
            <a:spLocks/>
          </p:cNvSpPr>
          <p:nvPr/>
        </p:nvSpPr>
        <p:spPr>
          <a:xfrm>
            <a:off x="532693" y="235458"/>
            <a:ext cx="8093365" cy="65767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2400" dirty="0">
                <a:solidFill>
                  <a:schemeClr val="bg1"/>
                </a:solidFill>
              </a:rPr>
              <a:t>عمده تغییرات ایجاد شده در تعرفه صنعتی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4D09138F-A9FB-4D94-8EB1-80BE9E2C133A}"/>
              </a:ext>
            </a:extLst>
          </p:cNvPr>
          <p:cNvSpPr txBox="1">
            <a:spLocks/>
          </p:cNvSpPr>
          <p:nvPr/>
        </p:nvSpPr>
        <p:spPr>
          <a:xfrm>
            <a:off x="738256" y="1312890"/>
            <a:ext cx="8093365" cy="3595151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اضافه شدن هزینه ترانزیت برای مشترکین با قدرت بیش از 30 کیلووات تا 1 مگاوات بر اساس قدرت مصرفی و برای مشترکان روی سطح فشار متوسط به اندازه مجموع هزینه انتقال و فوق توزیع و فشار متوسط و برای مشترکان روی سطح فشار ضعیف به اندازه مجموع هزینه انتقال و فوق توزیع و فشار ضعیف</a:t>
            </a:r>
          </a:p>
          <a:p>
            <a:pPr marL="342900" indent="-3429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ترانزیت مشترکان با قدرت قراردادی بیشتر از 1 مگاوات تا 5 مگاوات بر اساس قدرت مصرفی و مشترکان بیشتر از 5 مگاوات بر اساس قدرت قراردادی </a:t>
            </a:r>
          </a:p>
        </p:txBody>
      </p:sp>
    </p:spTree>
    <p:extLst>
      <p:ext uri="{BB962C8B-B14F-4D97-AF65-F5344CB8AC3E}">
        <p14:creationId xmlns:p14="http://schemas.microsoft.com/office/powerpoint/2010/main" val="1833403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F89A1BB2-4A91-4291-82AF-308B660EFD82}"/>
              </a:ext>
            </a:extLst>
          </p:cNvPr>
          <p:cNvSpPr txBox="1">
            <a:spLocks/>
          </p:cNvSpPr>
          <p:nvPr/>
        </p:nvSpPr>
        <p:spPr>
          <a:xfrm>
            <a:off x="532693" y="235458"/>
            <a:ext cx="8093365" cy="65767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2400" dirty="0">
                <a:solidFill>
                  <a:schemeClr val="bg1"/>
                </a:solidFill>
              </a:rPr>
              <a:t>سایر موارد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CBD364DD-9030-4E67-B158-14364A78F9DD}"/>
              </a:ext>
            </a:extLst>
          </p:cNvPr>
          <p:cNvSpPr txBox="1">
            <a:spLocks/>
          </p:cNvSpPr>
          <p:nvPr/>
        </p:nvSpPr>
        <p:spPr>
          <a:xfrm>
            <a:off x="738256" y="1312890"/>
            <a:ext cx="8093365" cy="3595151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just" rtl="1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fa-IR" sz="2400" dirty="0"/>
              <a:t>بر اساس آخرین تغییرات دستورالعمل توسعه مبادلات برق در بورس انرژی تمامی مشترکین با قدرت قراردادی بیشتراز 30 کیلووات تا 1 مگاوات دارای قابلیت رویت پذیری و کنترل پذیری می توانند برق خود را از طریق شرکت های خرده فروش از بورس یا معاملات دو جانبه تامین نمایند.</a:t>
            </a:r>
          </a:p>
          <a:p>
            <a:pPr marL="285750" indent="-285750" algn="just" rtl="1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fa-IR" sz="2400" dirty="0"/>
              <a:t>در این صورت اگرتعرفه آن ها از متوسط نرخ بازار بیشتر باشد، مشمول مابه التفاوت اجرای مقررات می شوند . اما مشترکان سایرمصارف این دسته ، درصورت خرید برق سبز یا گواهی صرفه جویی از پرداخت مابه التفاوت اجرای مقررات معاف می باشند.</a:t>
            </a:r>
          </a:p>
          <a:p>
            <a:pPr marL="285750" indent="-285750" algn="just" rtl="1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fa-IR" sz="2400" dirty="0"/>
              <a:t>همچنین مشمول هزینه ترانزیت شده به این صورت که مشترکان روی سطح فشار متوسط به اندازه مجموع هزینه انتقال وفوق توزیع و فشار متوسط و برای مشترکان روی سطح فشار ضعیف به اندازه مجموع هزینه انتقال و فوق توزیع و فشار ضعیف</a:t>
            </a:r>
          </a:p>
          <a:p>
            <a:pPr marL="285750" indent="-285750" algn="just" rtl="1">
              <a:lnSpc>
                <a:spcPct val="160000"/>
              </a:lnSpc>
              <a:buFont typeface="Arial" panose="020B0604020202020204" pitchFamily="34" charset="0"/>
              <a:buChar char="•"/>
            </a:pPr>
            <a:endParaRPr lang="fa-IR" sz="2400" dirty="0"/>
          </a:p>
          <a:p>
            <a:pPr marL="285750" indent="-285750" algn="just" rtl="1">
              <a:lnSpc>
                <a:spcPct val="160000"/>
              </a:lnSpc>
              <a:buFont typeface="Arial" panose="020B0604020202020204" pitchFamily="34" charset="0"/>
              <a:buChar char="•"/>
            </a:pPr>
            <a:endParaRPr lang="fa-IR" sz="2400" dirty="0"/>
          </a:p>
          <a:p>
            <a:pPr marL="285750" indent="-285750" algn="just" rtl="1">
              <a:lnSpc>
                <a:spcPct val="160000"/>
              </a:lnSpc>
              <a:buFont typeface="Arial" panose="020B0604020202020204" pitchFamily="34" charset="0"/>
              <a:buChar char="•"/>
            </a:pPr>
            <a:endParaRPr lang="fa-IR" sz="2400" dirty="0"/>
          </a:p>
          <a:p>
            <a:pPr marL="285750" indent="-285750" algn="just" rtl="1">
              <a:lnSpc>
                <a:spcPct val="160000"/>
              </a:lnSpc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just" rtl="1">
              <a:lnSpc>
                <a:spcPct val="160000"/>
              </a:lnSpc>
              <a:buFont typeface="Arial" panose="020B0604020202020204" pitchFamily="34" charset="0"/>
              <a:buChar char="•"/>
            </a:pP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569056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591C8114-76DF-4B1A-871A-C184E845F43B}"/>
              </a:ext>
            </a:extLst>
          </p:cNvPr>
          <p:cNvSpPr txBox="1">
            <a:spLocks/>
          </p:cNvSpPr>
          <p:nvPr/>
        </p:nvSpPr>
        <p:spPr>
          <a:xfrm>
            <a:off x="623228" y="76825"/>
            <a:ext cx="8093365" cy="65767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2400" dirty="0">
                <a:solidFill>
                  <a:schemeClr val="bg1"/>
                </a:solidFill>
              </a:rPr>
              <a:t>نرخ ترانزیت برق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A31595-4AEB-48B7-810A-5C7E9A565F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4503"/>
            <a:ext cx="9144000" cy="3674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431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750</Words>
  <Application>Microsoft Office PowerPoint</Application>
  <PresentationFormat>On-screen Show (16:9)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جلسه آموزشی پیرامون نحوه محاسبه صورتحساب برق صنایع از اردیبهشت ماه 1403</vt:lpstr>
      <vt:lpstr>تعرفه های صنعتی در سال 1402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2024-11-04T06:20:15Z</dcterms:modified>
</cp:coreProperties>
</file>